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0" r:id="rId1"/>
  </p:sldMasterIdLst>
  <p:notesMasterIdLst>
    <p:notesMasterId r:id="rId22"/>
  </p:notesMasterIdLst>
  <p:sldIdLst>
    <p:sldId id="265" r:id="rId2"/>
    <p:sldId id="305" r:id="rId3"/>
    <p:sldId id="324" r:id="rId4"/>
    <p:sldId id="259" r:id="rId5"/>
    <p:sldId id="311" r:id="rId6"/>
    <p:sldId id="325" r:id="rId7"/>
    <p:sldId id="306" r:id="rId8"/>
    <p:sldId id="309" r:id="rId9"/>
    <p:sldId id="319" r:id="rId10"/>
    <p:sldId id="313" r:id="rId11"/>
    <p:sldId id="316" r:id="rId12"/>
    <p:sldId id="317" r:id="rId13"/>
    <p:sldId id="318" r:id="rId14"/>
    <p:sldId id="321" r:id="rId15"/>
    <p:sldId id="322" r:id="rId16"/>
    <p:sldId id="323" r:id="rId17"/>
    <p:sldId id="282" r:id="rId18"/>
    <p:sldId id="310" r:id="rId19"/>
    <p:sldId id="320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ypoxia\Chesapeake\DeZoZoo\Experiments\DT0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Hypoxia\Chesapeake\DeZoZoo\Experiments\DT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 hour incubations in varying O</a:t>
            </a:r>
            <a:r>
              <a:rPr lang="en-US" baseline="-25000" dirty="0" smtClean="0"/>
              <a:t>2</a:t>
            </a:r>
            <a:endParaRPr lang="en-US" baseline="-25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315929006858"/>
          <c:y val="0.129119367121363"/>
          <c:w val="0.731070496083551"/>
          <c:h val="0.7653420940471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0">
              <a:gsLst>
                <a:gs pos="0">
                  <a:srgbClr val="3268A9"/>
                </a:gs>
                <a:gs pos="100000">
                  <a:srgbClr val="A5BFF0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0">
              <a:gsLst>
                <a:gs pos="0">
                  <a:srgbClr val="AD3330"/>
                </a:gs>
                <a:gs pos="100000">
                  <a:srgbClr val="F2A5A4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</c:v>
                </c:pt>
              </c:strCache>
            </c:strRef>
          </c:tx>
          <c:spPr>
            <a:gradFill rotWithShape="0">
              <a:gsLst>
                <a:gs pos="0">
                  <a:srgbClr val="83A63C"/>
                </a:gs>
                <a:gs pos="100000">
                  <a:srgbClr val="D1EDA8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8</c:v>
                </c:pt>
              </c:strCache>
            </c:strRef>
          </c:tx>
          <c:spPr>
            <a:gradFill rotWithShape="0">
              <a:gsLst>
                <a:gs pos="0">
                  <a:srgbClr val="68498D"/>
                </a:gs>
                <a:gs pos="100000">
                  <a:srgbClr val="C4B4DD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16</c:v>
                </c:pt>
              </c:strCache>
            </c:strRef>
          </c:tx>
          <c:spPr>
            <a:gradFill rotWithShape="0">
              <a:gsLst>
                <a:gs pos="0">
                  <a:srgbClr val="2D96B3"/>
                </a:gs>
                <a:gs pos="100000">
                  <a:srgbClr val="A1DDF6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6.0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32</c:v>
                </c:pt>
              </c:strCache>
            </c:strRef>
          </c:tx>
          <c:spPr>
            <a:gradFill rotWithShape="0">
              <a:gsLst>
                <a:gs pos="0">
                  <a:srgbClr val="E27922"/>
                </a:gs>
                <a:gs pos="100000">
                  <a:srgbClr val="FFB88C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16.0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64</c:v>
                </c:pt>
              </c:strCache>
            </c:strRef>
          </c:tx>
          <c:spPr>
            <a:gradFill rotWithShape="0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11.0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128</c:v>
                </c:pt>
              </c:strCache>
            </c:strRef>
          </c:tx>
          <c:spPr>
            <a:gradFill rotWithShape="0">
              <a:gsLst>
                <a:gs pos="0">
                  <a:srgbClr val="D1403C"/>
                </a:gs>
                <a:gs pos="100000">
                  <a:srgbClr val="FF9A99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18.0</c:v>
                </c:pt>
                <c:pt idx="1">
                  <c:v>5.0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B</c:v>
                </c:pt>
              </c:strCache>
            </c:strRef>
          </c:tx>
          <c:spPr>
            <a:gradFill rotWithShape="0">
              <a:gsLst>
                <a:gs pos="0">
                  <a:srgbClr val="A0CA4A"/>
                </a:gs>
                <a:gs pos="100000">
                  <a:srgbClr val="DCFFA0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12.0</c:v>
                </c:pt>
                <c:pt idx="1">
                  <c:v>15.0</c:v>
                </c:pt>
                <c:pt idx="2">
                  <c:v>1.0</c:v>
                </c:pt>
                <c:pt idx="3">
                  <c:v>1.0</c:v>
                </c:pt>
                <c:pt idx="4">
                  <c:v>4.0</c:v>
                </c:pt>
                <c:pt idx="5">
                  <c:v>2.0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GB</c:v>
                </c:pt>
              </c:strCache>
            </c:strRef>
          </c:tx>
          <c:spPr>
            <a:gradFill rotWithShape="0">
              <a:gsLst>
                <a:gs pos="0">
                  <a:srgbClr val="7F5BAB"/>
                </a:gs>
                <a:gs pos="100000">
                  <a:srgbClr val="C8B0ED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39.0</c:v>
                </c:pt>
                <c:pt idx="1">
                  <c:v>38.0</c:v>
                </c:pt>
                <c:pt idx="2">
                  <c:v>16.0</c:v>
                </c:pt>
                <c:pt idx="3">
                  <c:v>45.0</c:v>
                </c:pt>
                <c:pt idx="4">
                  <c:v>31.0</c:v>
                </c:pt>
                <c:pt idx="5">
                  <c:v>16.0</c:v>
                </c:pt>
              </c:numCache>
            </c:numRef>
          </c:val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LB</c:v>
                </c:pt>
              </c:strCache>
            </c:strRef>
          </c:tx>
          <c:spPr>
            <a:gradFill rotWithShape="0">
              <a:gsLst>
                <a:gs pos="0">
                  <a:srgbClr val="39B7D8"/>
                </a:gs>
                <a:gs pos="100000">
                  <a:srgbClr val="95EEFF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6.0</c:v>
                </c:pt>
                <c:pt idx="1">
                  <c:v>2.0</c:v>
                </c:pt>
                <c:pt idx="2">
                  <c:v>9.0</c:v>
                </c:pt>
                <c:pt idx="3">
                  <c:v>17.0</c:v>
                </c:pt>
                <c:pt idx="4">
                  <c:v>18.0</c:v>
                </c:pt>
                <c:pt idx="5">
                  <c:v>3.0</c:v>
                </c:pt>
              </c:numCache>
            </c:numRef>
          </c:val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H</c:v>
                </c:pt>
              </c:strCache>
            </c:strRef>
          </c:tx>
          <c:spPr>
            <a:gradFill rotWithShape="0">
              <a:gsLst>
                <a:gs pos="0">
                  <a:srgbClr val="FF932B"/>
                </a:gs>
                <a:gs pos="100000">
                  <a:srgbClr val="FFB977"/>
                </a:gs>
              </a:gsLst>
              <a:lin ang="16200000"/>
            </a:gradFill>
            <a:ln w="333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Sheet1!$A$2:$A$7</c:f>
              <c:strCache>
                <c:ptCount val="6"/>
                <c:pt idx="0">
                  <c:v>Initial</c:v>
                </c:pt>
                <c:pt idx="1">
                  <c:v>Control</c:v>
                </c:pt>
                <c:pt idx="2">
                  <c:v>0.5</c:v>
                </c:pt>
                <c:pt idx="3">
                  <c:v>1</c:v>
                </c:pt>
                <c:pt idx="4">
                  <c:v>1.5</c:v>
                </c:pt>
                <c:pt idx="5">
                  <c:v>2</c:v>
                </c:pt>
              </c:strCache>
            </c:strRef>
          </c:cat>
          <c:val>
            <c:numRef>
              <c:f>Sheet1!$M$2:$M$7</c:f>
              <c:numCache>
                <c:formatCode>General</c:formatCode>
                <c:ptCount val="6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3963048"/>
        <c:axId val="464562088"/>
      </c:barChart>
      <c:catAx>
        <c:axId val="743963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166">
            <a:solidFill>
              <a:srgbClr val="808080"/>
            </a:solidFill>
            <a:prstDash val="solid"/>
          </a:ln>
        </c:spPr>
        <c:crossAx val="464562088"/>
        <c:crosses val="autoZero"/>
        <c:auto val="1"/>
        <c:lblAlgn val="ctr"/>
        <c:lblOffset val="100"/>
        <c:noMultiLvlLbl val="0"/>
      </c:catAx>
      <c:valAx>
        <c:axId val="464562088"/>
        <c:scaling>
          <c:orientation val="minMax"/>
        </c:scaling>
        <c:delete val="0"/>
        <c:axPos val="l"/>
        <c:majorGridlines>
          <c:spPr>
            <a:ln w="4166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4166">
            <a:solidFill>
              <a:srgbClr val="808080"/>
            </a:solidFill>
            <a:prstDash val="solid"/>
          </a:ln>
        </c:spPr>
        <c:crossAx val="743963048"/>
        <c:crosses val="autoZero"/>
        <c:crossBetween val="between"/>
      </c:valAx>
      <c:spPr>
        <a:solidFill>
          <a:srgbClr val="FFFFFF"/>
        </a:solidFill>
        <a:ln w="33330">
          <a:noFill/>
        </a:ln>
      </c:spPr>
    </c:plotArea>
    <c:plotVisOnly val="1"/>
    <c:dispBlanksAs val="gap"/>
    <c:showDLblsOverMax val="0"/>
  </c:chart>
  <c:spPr>
    <a:noFill/>
    <a:ln w="4166">
      <a:noFill/>
      <a:prstDash val="solid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Hatching</a:t>
            </a:r>
            <a:r>
              <a:rPr lang="en-US" baseline="0" dirty="0" smtClean="0"/>
              <a:t> success of eggs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Sheet1!$E$128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0">
              <a:gsLst>
                <a:gs pos="0">
                  <a:srgbClr val="3268A9"/>
                </a:gs>
                <a:gs pos="100000">
                  <a:srgbClr val="A5BFF0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Sheet1!$E$129:$E$137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Sheet1!$F$128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0">
              <a:gsLst>
                <a:gs pos="0">
                  <a:srgbClr val="AD3330"/>
                </a:gs>
                <a:gs pos="100000">
                  <a:srgbClr val="F2A5A4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Sheet1!$F$129:$F$137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Sheet1!$G$128</c:f>
              <c:strCache>
                <c:ptCount val="1"/>
                <c:pt idx="0">
                  <c:v>4</c:v>
                </c:pt>
              </c:strCache>
            </c:strRef>
          </c:tx>
          <c:spPr>
            <a:gradFill rotWithShape="0">
              <a:gsLst>
                <a:gs pos="0">
                  <a:srgbClr val="83A63C"/>
                </a:gs>
                <a:gs pos="100000">
                  <a:srgbClr val="D1EDA8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Sheet1!$G$129:$G$137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Sheet1!$H$128</c:f>
              <c:strCache>
                <c:ptCount val="1"/>
                <c:pt idx="0">
                  <c:v>8</c:v>
                </c:pt>
              </c:strCache>
            </c:strRef>
          </c:tx>
          <c:spPr>
            <a:gradFill rotWithShape="0">
              <a:gsLst>
                <a:gs pos="0">
                  <a:srgbClr val="68498D"/>
                </a:gs>
                <a:gs pos="100000">
                  <a:srgbClr val="C4B4DD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Sheet1!$H$129:$H$137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4"/>
          <c:order val="4"/>
          <c:tx>
            <c:strRef>
              <c:f>Sheet1!$I$128</c:f>
              <c:strCache>
                <c:ptCount val="1"/>
                <c:pt idx="0">
                  <c:v>16</c:v>
                </c:pt>
              </c:strCache>
            </c:strRef>
          </c:tx>
          <c:spPr>
            <a:gradFill rotWithShape="0">
              <a:gsLst>
                <a:gs pos="0">
                  <a:srgbClr val="2D96B3"/>
                </a:gs>
                <a:gs pos="100000">
                  <a:srgbClr val="A1DDF6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Sheet1!$I$129:$I$137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5"/>
          <c:order val="5"/>
          <c:tx>
            <c:strRef>
              <c:f>Sheet1!$J$128</c:f>
              <c:strCache>
                <c:ptCount val="1"/>
                <c:pt idx="0">
                  <c:v>32</c:v>
                </c:pt>
              </c:strCache>
            </c:strRef>
          </c:tx>
          <c:spPr>
            <a:gradFill rotWithShape="0">
              <a:gsLst>
                <a:gs pos="0">
                  <a:srgbClr val="E27922"/>
                </a:gs>
                <a:gs pos="100000">
                  <a:srgbClr val="FFB88C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Sheet1!$J$129:$J$137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6"/>
          <c:order val="6"/>
          <c:tx>
            <c:strRef>
              <c:f>Sheet1!$K$128</c:f>
              <c:strCache>
                <c:ptCount val="1"/>
                <c:pt idx="0">
                  <c:v>64</c:v>
                </c:pt>
              </c:strCache>
            </c:strRef>
          </c:tx>
          <c:spPr>
            <a:gradFill rotWithShape="0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Sheet1!$K$129:$K$137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7"/>
          <c:order val="7"/>
          <c:tx>
            <c:strRef>
              <c:f>Sheet1!$L$128</c:f>
              <c:strCache>
                <c:ptCount val="1"/>
                <c:pt idx="0">
                  <c:v>128</c:v>
                </c:pt>
              </c:strCache>
            </c:strRef>
          </c:tx>
          <c:spPr>
            <a:gradFill rotWithShape="0">
              <a:gsLst>
                <a:gs pos="0">
                  <a:srgbClr val="D1403C"/>
                </a:gs>
                <a:gs pos="100000">
                  <a:srgbClr val="FF9A99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Sheet1!$L$129:$L$137</c:f>
              <c:numCache>
                <c:formatCode>General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8"/>
          <c:order val="8"/>
          <c:tx>
            <c:strRef>
              <c:f>Sheet1!$M$128</c:f>
              <c:strCache>
                <c:ptCount val="1"/>
                <c:pt idx="0">
                  <c:v>B</c:v>
                </c:pt>
              </c:strCache>
            </c:strRef>
          </c:tx>
          <c:spPr>
            <a:gradFill rotWithShape="0">
              <a:gsLst>
                <a:gs pos="0">
                  <a:srgbClr val="A0CA4A"/>
                </a:gs>
                <a:gs pos="100000">
                  <a:srgbClr val="DCFFA0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Sheet1!$M$129:$M$137</c:f>
              <c:numCache>
                <c:formatCode>General</c:formatCode>
                <c:ptCount val="9"/>
                <c:pt idx="0">
                  <c:v>2.0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9"/>
          <c:order val="9"/>
          <c:tx>
            <c:strRef>
              <c:f>Sheet1!$N$128</c:f>
              <c:strCache>
                <c:ptCount val="1"/>
                <c:pt idx="0">
                  <c:v>GB</c:v>
                </c:pt>
              </c:strCache>
            </c:strRef>
          </c:tx>
          <c:spPr>
            <a:gradFill rotWithShape="0">
              <a:gsLst>
                <a:gs pos="0">
                  <a:srgbClr val="7F5BAB"/>
                </a:gs>
                <a:gs pos="100000">
                  <a:srgbClr val="C8B0ED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Sheet1!$N$129:$N$137</c:f>
              <c:numCache>
                <c:formatCode>General</c:formatCode>
                <c:ptCount val="9"/>
                <c:pt idx="0">
                  <c:v>3.0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</c:ser>
        <c:ser>
          <c:idx val="10"/>
          <c:order val="10"/>
          <c:tx>
            <c:strRef>
              <c:f>Sheet1!$O$128</c:f>
              <c:strCache>
                <c:ptCount val="1"/>
                <c:pt idx="0">
                  <c:v>LB</c:v>
                </c:pt>
              </c:strCache>
            </c:strRef>
          </c:tx>
          <c:spPr>
            <a:gradFill rotWithShape="0">
              <a:gsLst>
                <a:gs pos="0">
                  <a:srgbClr val="39B7D8"/>
                </a:gs>
                <a:gs pos="100000">
                  <a:srgbClr val="95EEFF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Sheet1!$O$129:$O$137</c:f>
              <c:numCache>
                <c:formatCode>General</c:formatCode>
                <c:ptCount val="9"/>
                <c:pt idx="0">
                  <c:v>2.0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2.0</c:v>
                </c:pt>
                <c:pt idx="6">
                  <c:v>0.0</c:v>
                </c:pt>
                <c:pt idx="7">
                  <c:v>1.0</c:v>
                </c:pt>
                <c:pt idx="8">
                  <c:v>0.0</c:v>
                </c:pt>
              </c:numCache>
            </c:numRef>
          </c:val>
        </c:ser>
        <c:ser>
          <c:idx val="11"/>
          <c:order val="11"/>
          <c:tx>
            <c:strRef>
              <c:f>Sheet1!$P$128</c:f>
              <c:strCache>
                <c:ptCount val="1"/>
                <c:pt idx="0">
                  <c:v>H</c:v>
                </c:pt>
              </c:strCache>
            </c:strRef>
          </c:tx>
          <c:spPr>
            <a:gradFill rotWithShape="0">
              <a:gsLst>
                <a:gs pos="0">
                  <a:srgbClr val="FF932B"/>
                </a:gs>
                <a:gs pos="100000">
                  <a:srgbClr val="FFB977"/>
                </a:gs>
              </a:gsLst>
              <a:lin ang="16200000"/>
            </a:gradFill>
            <a:ln w="14346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multiLvlStrRef>
              <c:f>Sheet1!$B$129:$D$137</c:f>
              <c:multiLvlStrCache>
                <c:ptCount val="9"/>
                <c:lvl>
                  <c:pt idx="0">
                    <c:v>Control</c:v>
                  </c:pt>
                  <c:pt idx="1">
                    <c:v>0.5</c:v>
                  </c:pt>
                  <c:pt idx="2">
                    <c:v>1</c:v>
                  </c:pt>
                  <c:pt idx="3">
                    <c:v>1.5</c:v>
                  </c:pt>
                  <c:pt idx="4">
                    <c:v>2</c:v>
                  </c:pt>
                  <c:pt idx="5">
                    <c:v>0.5</c:v>
                  </c:pt>
                  <c:pt idx="6">
                    <c:v>1</c:v>
                  </c:pt>
                  <c:pt idx="7">
                    <c:v>1.5</c:v>
                  </c:pt>
                  <c:pt idx="8">
                    <c:v>2</c:v>
                  </c:pt>
                </c:lvl>
                <c:lvl>
                  <c:pt idx="1">
                    <c:v>2 Hours</c:v>
                  </c:pt>
                  <c:pt idx="5">
                    <c:v>4 Hours</c:v>
                  </c:pt>
                </c:lvl>
              </c:multiLvlStrCache>
            </c:multiLvlStrRef>
          </c:cat>
          <c:val>
            <c:numRef>
              <c:f>Sheet1!$P$129:$P$137</c:f>
              <c:numCache>
                <c:formatCode>General</c:formatCode>
                <c:ptCount val="9"/>
                <c:pt idx="0">
                  <c:v>40.0</c:v>
                </c:pt>
                <c:pt idx="1">
                  <c:v>36.0</c:v>
                </c:pt>
                <c:pt idx="2">
                  <c:v>36.0</c:v>
                </c:pt>
                <c:pt idx="3">
                  <c:v>51.0</c:v>
                </c:pt>
                <c:pt idx="4">
                  <c:v>24.0</c:v>
                </c:pt>
                <c:pt idx="5">
                  <c:v>52.0</c:v>
                </c:pt>
                <c:pt idx="6">
                  <c:v>59.0</c:v>
                </c:pt>
                <c:pt idx="7">
                  <c:v>59.0</c:v>
                </c:pt>
                <c:pt idx="8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2498072"/>
        <c:axId val="743930552"/>
      </c:barChart>
      <c:catAx>
        <c:axId val="552498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793">
            <a:solidFill>
              <a:srgbClr val="808080"/>
            </a:solidFill>
            <a:prstDash val="solid"/>
          </a:ln>
        </c:spPr>
        <c:crossAx val="743930552"/>
        <c:crosses val="autoZero"/>
        <c:auto val="1"/>
        <c:lblAlgn val="ctr"/>
        <c:lblOffset val="100"/>
        <c:noMultiLvlLbl val="0"/>
      </c:catAx>
      <c:valAx>
        <c:axId val="743930552"/>
        <c:scaling>
          <c:orientation val="minMax"/>
        </c:scaling>
        <c:delete val="0"/>
        <c:axPos val="l"/>
        <c:majorGridlines>
          <c:spPr>
            <a:ln w="1793">
              <a:solidFill>
                <a:srgbClr val="80808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1793">
            <a:solidFill>
              <a:srgbClr val="808080"/>
            </a:solidFill>
            <a:prstDash val="solid"/>
          </a:ln>
        </c:spPr>
        <c:crossAx val="552498072"/>
        <c:crosses val="autoZero"/>
        <c:crossBetween val="between"/>
      </c:valAx>
      <c:spPr>
        <a:solidFill>
          <a:srgbClr val="FFFFFF"/>
        </a:solidFill>
        <a:ln w="14346">
          <a:noFill/>
        </a:ln>
      </c:spPr>
    </c:plotArea>
    <c:plotVisOnly val="1"/>
    <c:dispBlanksAs val="gap"/>
    <c:showDLblsOverMax val="0"/>
  </c:chart>
  <c:spPr>
    <a:noFill/>
    <a:ln w="1793">
      <a:noFill/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Females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4751340436898"/>
          <c:y val="0.0223855692918799"/>
          <c:w val="0.802714117346849"/>
          <c:h val="0.826522554331863"/>
        </c:manualLayout>
      </c:layout>
      <c:scatterChart>
        <c:scatterStyle val="lineMarker"/>
        <c:varyColors val="0"/>
        <c:ser>
          <c:idx val="0"/>
          <c:order val="0"/>
          <c:tx>
            <c:v>NORMOXIC</c:v>
          </c:tx>
          <c:spPr>
            <a:ln w="28575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  <a:ln w="25400">
                <a:solidFill>
                  <a:srgbClr val="00B050"/>
                </a:solidFill>
              </a:ln>
            </c:spPr>
          </c:marker>
          <c:trendline>
            <c:spPr>
              <a:ln w="25400"/>
            </c:spPr>
            <c:trendlineType val="linear"/>
            <c:dispRSqr val="0"/>
            <c:dispEq val="0"/>
          </c:trendline>
          <c:xVal>
            <c:numRef>
              <c:f>'Adult DT'!$C$57:$C$66</c:f>
              <c:numCache>
                <c:formatCode>0.00</c:formatCode>
                <c:ptCount val="10"/>
                <c:pt idx="0">
                  <c:v>177.25</c:v>
                </c:pt>
                <c:pt idx="1">
                  <c:v>177.25</c:v>
                </c:pt>
                <c:pt idx="2">
                  <c:v>184.5</c:v>
                </c:pt>
                <c:pt idx="3">
                  <c:v>184.5</c:v>
                </c:pt>
                <c:pt idx="4">
                  <c:v>200.0</c:v>
                </c:pt>
                <c:pt idx="5">
                  <c:v>200.0</c:v>
                </c:pt>
                <c:pt idx="6">
                  <c:v>208.0</c:v>
                </c:pt>
                <c:pt idx="7">
                  <c:v>208.0</c:v>
                </c:pt>
                <c:pt idx="8">
                  <c:v>224.5</c:v>
                </c:pt>
                <c:pt idx="9">
                  <c:v>224.5</c:v>
                </c:pt>
              </c:numCache>
            </c:numRef>
          </c:xVal>
          <c:yVal>
            <c:numRef>
              <c:f>'Adult DT'!$AH$57:$AH$66</c:f>
              <c:numCache>
                <c:formatCode>General</c:formatCode>
                <c:ptCount val="10"/>
                <c:pt idx="0">
                  <c:v>0.333333333333333</c:v>
                </c:pt>
                <c:pt idx="2">
                  <c:v>0.416666666666667</c:v>
                </c:pt>
                <c:pt idx="4">
                  <c:v>0.727272727272727</c:v>
                </c:pt>
                <c:pt idx="6">
                  <c:v>0.833333333333333</c:v>
                </c:pt>
                <c:pt idx="8">
                  <c:v>0.885714285714286</c:v>
                </c:pt>
              </c:numCache>
            </c:numRef>
          </c:yVal>
          <c:smooth val="0"/>
        </c:ser>
        <c:ser>
          <c:idx val="1"/>
          <c:order val="1"/>
          <c:tx>
            <c:v>HYPOXIC</c:v>
          </c:tx>
          <c:spPr>
            <a:ln w="28575">
              <a:solidFill>
                <a:srgbClr val="FF0000"/>
              </a:solidFill>
            </a:ln>
          </c:spPr>
          <c:marker>
            <c:symbol val="star"/>
            <c:size val="7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trendline>
            <c:spPr>
              <a:ln w="25400">
                <a:prstDash val="sysDot"/>
              </a:ln>
            </c:spPr>
            <c:trendlineType val="linear"/>
            <c:dispRSqr val="0"/>
            <c:dispEq val="0"/>
          </c:trendline>
          <c:xVal>
            <c:numRef>
              <c:f>'Adult DT'!$C$25:$C$34</c:f>
              <c:numCache>
                <c:formatCode>0.00</c:formatCode>
                <c:ptCount val="10"/>
                <c:pt idx="0">
                  <c:v>177.25</c:v>
                </c:pt>
                <c:pt idx="1">
                  <c:v>177.25</c:v>
                </c:pt>
                <c:pt idx="2">
                  <c:v>184.5</c:v>
                </c:pt>
                <c:pt idx="3">
                  <c:v>184.5</c:v>
                </c:pt>
                <c:pt idx="4">
                  <c:v>200.0</c:v>
                </c:pt>
                <c:pt idx="5">
                  <c:v>200.0</c:v>
                </c:pt>
                <c:pt idx="6">
                  <c:v>208.0</c:v>
                </c:pt>
                <c:pt idx="7">
                  <c:v>208.0</c:v>
                </c:pt>
                <c:pt idx="8">
                  <c:v>224.5</c:v>
                </c:pt>
                <c:pt idx="9">
                  <c:v>224.5</c:v>
                </c:pt>
              </c:numCache>
            </c:numRef>
          </c:xVal>
          <c:yVal>
            <c:numRef>
              <c:f>'Adult DT'!$AH$25:$AH$34</c:f>
              <c:numCache>
                <c:formatCode>General</c:formatCode>
                <c:ptCount val="10"/>
                <c:pt idx="0">
                  <c:v>0.0909090909090909</c:v>
                </c:pt>
                <c:pt idx="2">
                  <c:v>0.263157894736842</c:v>
                </c:pt>
                <c:pt idx="4">
                  <c:v>0.307692307692308</c:v>
                </c:pt>
                <c:pt idx="6">
                  <c:v>0.774193548387097</c:v>
                </c:pt>
                <c:pt idx="8">
                  <c:v>0.742857142857143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099816"/>
        <c:axId val="519075912"/>
      </c:scatterChart>
      <c:valAx>
        <c:axId val="651099816"/>
        <c:scaling>
          <c:orientation val="minMax"/>
          <c:max val="225.0"/>
          <c:min val="14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since egg laying (h)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519075912"/>
        <c:crosses val="autoZero"/>
        <c:crossBetween val="midCat"/>
      </c:valAx>
      <c:valAx>
        <c:axId val="519075912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in stage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51099816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34966160879641"/>
          <c:y val="0.118880114574512"/>
          <c:w val="0.316041945228545"/>
          <c:h val="0.18316985799486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txPr>
    <a:bodyPr/>
    <a:lstStyle/>
    <a:p>
      <a:pPr>
        <a:defRPr sz="1000" b="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Males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4751340436899"/>
          <c:y val="0.0223855692918799"/>
          <c:w val="0.802714117346849"/>
          <c:h val="0.826522554331863"/>
        </c:manualLayout>
      </c:layout>
      <c:scatterChart>
        <c:scatterStyle val="lineMarker"/>
        <c:varyColors val="0"/>
        <c:ser>
          <c:idx val="0"/>
          <c:order val="0"/>
          <c:tx>
            <c:v>NORMOXIC</c:v>
          </c:tx>
          <c:spPr>
            <a:ln w="28575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00B050"/>
              </a:solidFill>
              <a:ln w="25400">
                <a:solidFill>
                  <a:srgbClr val="00B050"/>
                </a:solidFill>
              </a:ln>
            </c:spPr>
          </c:marker>
          <c:trendline>
            <c:spPr>
              <a:ln w="25400"/>
            </c:spPr>
            <c:trendlineType val="linear"/>
            <c:dispRSqr val="0"/>
            <c:dispEq val="0"/>
          </c:trendline>
          <c:xVal>
            <c:numRef>
              <c:f>'Adult DT'!$C$57:$C$66</c:f>
              <c:numCache>
                <c:formatCode>0.00</c:formatCode>
                <c:ptCount val="10"/>
                <c:pt idx="0">
                  <c:v>177.25</c:v>
                </c:pt>
                <c:pt idx="1">
                  <c:v>177.25</c:v>
                </c:pt>
                <c:pt idx="2">
                  <c:v>184.5</c:v>
                </c:pt>
                <c:pt idx="3">
                  <c:v>184.5</c:v>
                </c:pt>
                <c:pt idx="4">
                  <c:v>200.0</c:v>
                </c:pt>
                <c:pt idx="5">
                  <c:v>200.0</c:v>
                </c:pt>
                <c:pt idx="6">
                  <c:v>208.0</c:v>
                </c:pt>
                <c:pt idx="7">
                  <c:v>208.0</c:v>
                </c:pt>
                <c:pt idx="8">
                  <c:v>224.5</c:v>
                </c:pt>
                <c:pt idx="9">
                  <c:v>224.5</c:v>
                </c:pt>
              </c:numCache>
            </c:numRef>
          </c:xVal>
          <c:yVal>
            <c:numRef>
              <c:f>'Adult DT'!$AG$57:$AG$66</c:f>
              <c:numCache>
                <c:formatCode>General</c:formatCode>
                <c:ptCount val="10"/>
                <c:pt idx="0">
                  <c:v>0.6</c:v>
                </c:pt>
                <c:pt idx="2">
                  <c:v>0.666666666666667</c:v>
                </c:pt>
                <c:pt idx="4">
                  <c:v>0.863636363636363</c:v>
                </c:pt>
                <c:pt idx="6">
                  <c:v>0.882352941176471</c:v>
                </c:pt>
                <c:pt idx="8">
                  <c:v>0.942857142857143</c:v>
                </c:pt>
              </c:numCache>
            </c:numRef>
          </c:yVal>
          <c:smooth val="0"/>
        </c:ser>
        <c:ser>
          <c:idx val="1"/>
          <c:order val="1"/>
          <c:tx>
            <c:v>HYPOXIC</c:v>
          </c:tx>
          <c:spPr>
            <a:ln w="28575">
              <a:solidFill>
                <a:srgbClr val="FF0000"/>
              </a:solidFill>
            </a:ln>
          </c:spPr>
          <c:marker>
            <c:symbol val="star"/>
            <c:size val="7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</c:spPr>
          </c:marker>
          <c:trendline>
            <c:spPr>
              <a:ln w="25400">
                <a:prstDash val="sysDot"/>
              </a:ln>
            </c:spPr>
            <c:trendlineType val="linear"/>
            <c:dispRSqr val="0"/>
            <c:dispEq val="0"/>
          </c:trendline>
          <c:xVal>
            <c:numRef>
              <c:f>'Adult DT'!$C$25:$C$34</c:f>
              <c:numCache>
                <c:formatCode>0.00</c:formatCode>
                <c:ptCount val="10"/>
                <c:pt idx="0">
                  <c:v>177.25</c:v>
                </c:pt>
                <c:pt idx="1">
                  <c:v>177.25</c:v>
                </c:pt>
                <c:pt idx="2">
                  <c:v>184.5</c:v>
                </c:pt>
                <c:pt idx="3">
                  <c:v>184.5</c:v>
                </c:pt>
                <c:pt idx="4">
                  <c:v>200.0</c:v>
                </c:pt>
                <c:pt idx="5">
                  <c:v>200.0</c:v>
                </c:pt>
                <c:pt idx="6">
                  <c:v>208.0</c:v>
                </c:pt>
                <c:pt idx="7">
                  <c:v>208.0</c:v>
                </c:pt>
                <c:pt idx="8">
                  <c:v>224.5</c:v>
                </c:pt>
                <c:pt idx="9">
                  <c:v>224.5</c:v>
                </c:pt>
              </c:numCache>
            </c:numRef>
          </c:xVal>
          <c:yVal>
            <c:numRef>
              <c:f>'Adult DT'!$AG$25:$AG$34</c:f>
              <c:numCache>
                <c:formatCode>General</c:formatCode>
                <c:ptCount val="10"/>
                <c:pt idx="0">
                  <c:v>0.230769230769231</c:v>
                </c:pt>
                <c:pt idx="2">
                  <c:v>0.176470588235294</c:v>
                </c:pt>
                <c:pt idx="4">
                  <c:v>0.25</c:v>
                </c:pt>
                <c:pt idx="6">
                  <c:v>0.533333333333333</c:v>
                </c:pt>
                <c:pt idx="8">
                  <c:v>0.560975609756098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679864"/>
        <c:axId val="650933864"/>
      </c:scatterChart>
      <c:valAx>
        <c:axId val="518679864"/>
        <c:scaling>
          <c:orientation val="minMax"/>
          <c:max val="225.0"/>
          <c:min val="14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since egg laying (h)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650933864"/>
        <c:crosses val="autoZero"/>
        <c:crossBetween val="midCat"/>
      </c:valAx>
      <c:valAx>
        <c:axId val="650933864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in stage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186798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100" b="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25929-F2D0-C143-AA06-C8A782EA0E7E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50159-788C-FF47-82E6-E5E7C528F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baseline="0" dirty="0" smtClean="0">
                <a:solidFill>
                  <a:schemeClr val="tx2"/>
                </a:solidFill>
              </a:rPr>
              <a:t>Many eggs in LB stage but no hatched </a:t>
            </a:r>
            <a:r>
              <a:rPr lang="en-US" sz="1200" baseline="0" dirty="0" err="1" smtClean="0">
                <a:solidFill>
                  <a:schemeClr val="tx2"/>
                </a:solidFill>
              </a:rPr>
              <a:t>nauplii</a:t>
            </a:r>
            <a:endParaRPr lang="en-US" sz="1200" baseline="0" dirty="0" smtClean="0">
              <a:solidFill>
                <a:schemeClr val="tx2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baseline="0" dirty="0" smtClean="0">
                <a:solidFill>
                  <a:schemeClr val="tx2"/>
                </a:solidFill>
              </a:rPr>
              <a:t>Chi-squared detected significance for 0.5, 1.0 and 1.5 (P &lt; 0.001)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200" baseline="0" dirty="0" smtClean="0">
                <a:solidFill>
                  <a:schemeClr val="tx2"/>
                </a:solidFill>
              </a:rPr>
              <a:t>No significance for 2.0 =  An arbitrary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0159-788C-FF47-82E6-E5E7C528FD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2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2/17/11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1600201"/>
            <a:ext cx="4038600" cy="45609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1600201"/>
            <a:ext cx="4038600" cy="45609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62400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4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962400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62400"/>
            <a:ext cx="4038600" cy="2198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imes New Roman"/>
              </a:defRPr>
            </a:lvl1pPr>
          </a:lstStyle>
          <a:p>
            <a:fld id="{D788EEA5-F195-F64A-AB7D-5A046CC87480}" type="datetimeFigureOut">
              <a:rPr lang="en-US" smtClean="0"/>
              <a:pPr/>
              <a:t>2/17/11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imes New Roman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Times New Roman"/>
              </a:defRPr>
            </a:lvl1pPr>
          </a:lstStyle>
          <a:p>
            <a:fld id="{D0B26C61-15E2-A847-8B16-2C5825A2F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  <p:sldLayoutId id="2147484193" r:id="rId13"/>
    <p:sldLayoutId id="214748419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Times New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Times New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5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5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5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poxia Plankton Vert Mig Conceptual Diagram shor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077" y="2757765"/>
            <a:ext cx="6523847" cy="2447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36705"/>
            <a:ext cx="7772400" cy="2177895"/>
          </a:xfrm>
        </p:spPr>
        <p:txBody>
          <a:bodyPr anchor="b">
            <a:noAutofit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Differentiating the effects of </a:t>
            </a:r>
            <a:br>
              <a:rPr lang="en-US" sz="3600" dirty="0" smtClean="0"/>
            </a:br>
            <a:r>
              <a:rPr lang="en-US" sz="3600" dirty="0" smtClean="0"/>
              <a:t>hypoxia on copepods </a:t>
            </a:r>
            <a:br>
              <a:rPr lang="en-US" sz="3600" dirty="0" smtClean="0"/>
            </a:br>
            <a:r>
              <a:rPr lang="en-US" sz="3600" dirty="0" smtClean="0"/>
              <a:t>from food web effects </a:t>
            </a:r>
            <a:br>
              <a:rPr lang="en-US" sz="3600" dirty="0" smtClean="0"/>
            </a:br>
            <a:r>
              <a:rPr lang="en-US" sz="3600" dirty="0" smtClean="0"/>
              <a:t>in Chesapeake Bay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283200"/>
            <a:ext cx="6400800" cy="1460500"/>
          </a:xfrm>
        </p:spPr>
        <p:txBody>
          <a:bodyPr>
            <a:normAutofit/>
          </a:bodyPr>
          <a:lstStyle/>
          <a:p>
            <a:r>
              <a:rPr lang="sv-SE" sz="2000" dirty="0" smtClean="0">
                <a:solidFill>
                  <a:schemeClr val="tx2"/>
                </a:solidFill>
              </a:rPr>
              <a:t>Jamie Pierson</a:t>
            </a:r>
          </a:p>
          <a:p>
            <a:r>
              <a:rPr lang="sv-SE" sz="2000" dirty="0" smtClean="0">
                <a:solidFill>
                  <a:schemeClr val="tx2"/>
                </a:solidFill>
              </a:rPr>
              <a:t>Michael Roman, Diane Stoecker, Ed Houde, Mary Beth Decker, David Elliott, Ali Barba, Katherine Liu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8" name="Picture 7" descr="nsflog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425" y="6080125"/>
            <a:ext cx="663575" cy="66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How do these lab findings translate to the field?</a:t>
            </a:r>
            <a:endParaRPr lang="en-US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Dian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389" y="562808"/>
            <a:ext cx="4505725" cy="34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8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Preliminary hydrographic results show the development of hypoxia in late May.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3553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Preliminary hydrographic results show well developed hypoxia in August.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8784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Preliminary hydrographic results show hypoxia breaking up in late September.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209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Biomass and </a:t>
            </a:r>
            <a:r>
              <a:rPr lang="en-US" dirty="0" err="1" smtClean="0"/>
              <a:t>microplankton</a:t>
            </a:r>
            <a:r>
              <a:rPr lang="en-US" dirty="0" smtClean="0"/>
              <a:t> composition differed in May 2010</a:t>
            </a:r>
            <a:endParaRPr lang="en-US" dirty="0"/>
          </a:p>
        </p:txBody>
      </p:sp>
      <p:pic>
        <p:nvPicPr>
          <p:cNvPr id="8" name="Picture 2" descr="C:\Documents and Settings\Stoecker\My Documents\Hypoxia Project 2010\Phytoplankton Identification\Phytoblankton Biomass\May 2010\North\Cast 69 May 2010 North.JPG"/>
          <p:cNvPicPr>
            <a:picLocks noGrp="1" noChangeAspect="1" noChangeArrowheads="1"/>
          </p:cNvPicPr>
          <p:nvPr>
            <p:ph sz="half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69" r="-2116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1" name="Picture 2" descr="C:\Documents and Settings\Stoecker\My Documents\Hypoxia Project 2010\Phytoplankton Identification\Phytoblankton Biomass\May 2010\South\Cast 1 May 2010 So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69" r="-2116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4" name="Content Placeholder 13" descr="CTD001_fad_b.jpg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63" r="-47963"/>
          <a:stretch>
            <a:fillRect/>
          </a:stretch>
        </p:blipFill>
        <p:spPr>
          <a:xfrm>
            <a:off x="1455905" y="1600201"/>
            <a:ext cx="4038600" cy="2198716"/>
          </a:xfrm>
        </p:spPr>
      </p:pic>
      <p:pic>
        <p:nvPicPr>
          <p:cNvPr id="16" name="Content Placeholder 15" descr="CTD069_fad_b.jpg"/>
          <p:cNvPicPr>
            <a:picLocks noGrp="1" noChangeAspect="1"/>
          </p:cNvPicPr>
          <p:nvPr>
            <p:ph sz="half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63" r="-47963"/>
          <a:stretch>
            <a:fillRect/>
          </a:stretch>
        </p:blipFill>
        <p:spPr>
          <a:xfrm>
            <a:off x="1455905" y="3962400"/>
            <a:ext cx="4038600" cy="2198716"/>
          </a:xfrm>
        </p:spPr>
      </p:pic>
      <p:sp>
        <p:nvSpPr>
          <p:cNvPr id="17" name="TextBox 16"/>
          <p:cNvSpPr txBox="1"/>
          <p:nvPr/>
        </p:nvSpPr>
        <p:spPr>
          <a:xfrm>
            <a:off x="457200" y="2514893"/>
            <a:ext cx="121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Normoxic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4877092"/>
            <a:ext cx="121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Hypoxic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4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Microplankton</a:t>
            </a:r>
            <a:r>
              <a:rPr lang="en-US" dirty="0" smtClean="0"/>
              <a:t> communities were similar in August 2010</a:t>
            </a:r>
            <a:endParaRPr lang="en-US" dirty="0"/>
          </a:p>
        </p:txBody>
      </p:sp>
      <p:pic>
        <p:nvPicPr>
          <p:cNvPr id="8" name="Picture 2" descr="C:\Documents and Settings\Stoecker\My Documents\Hypoxia Project 2010\Phytoplankton Identification\Phytoblankton Biomass\August 2010\North\Cast 69 August 2010 North.JPG"/>
          <p:cNvPicPr>
            <a:picLocks noGrp="1" noChangeAspect="1" noChangeArrowheads="1"/>
          </p:cNvPicPr>
          <p:nvPr>
            <p:ph sz="half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69" r="-2116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1" name="Picture 2" descr="C:\Documents and Settings\Stoecker\My Documents\Hypoxia Project 2010\Phytoplankton Identification\Phytoblankton Biomass\August 2010\South\Cast 18 August 2010 So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69" r="-2116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8" name="Content Placeholder 17" descr="CTD069_fad_b.jpg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63" r="-47963"/>
          <a:stretch>
            <a:fillRect/>
          </a:stretch>
        </p:blipFill>
        <p:spPr>
          <a:xfrm>
            <a:off x="1455904" y="1600201"/>
            <a:ext cx="4038600" cy="2198716"/>
          </a:xfrm>
        </p:spPr>
      </p:pic>
      <p:sp>
        <p:nvSpPr>
          <p:cNvPr id="20" name="TextBox 19"/>
          <p:cNvSpPr txBox="1"/>
          <p:nvPr/>
        </p:nvSpPr>
        <p:spPr>
          <a:xfrm>
            <a:off x="457200" y="2514893"/>
            <a:ext cx="121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Normoxic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4877092"/>
            <a:ext cx="121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Hypoxic</a:t>
            </a:r>
            <a:endParaRPr lang="en-US" dirty="0"/>
          </a:p>
        </p:txBody>
      </p:sp>
      <p:pic>
        <p:nvPicPr>
          <p:cNvPr id="23" name="Content Placeholder 22" descr="CTD069fadb.jpg"/>
          <p:cNvPicPr>
            <a:picLocks noGrp="1" noChangeAspect="1"/>
          </p:cNvPicPr>
          <p:nvPr>
            <p:ph sz="half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63" r="-47963"/>
          <a:stretch>
            <a:fillRect/>
          </a:stretch>
        </p:blipFill>
        <p:spPr>
          <a:xfrm>
            <a:off x="1455904" y="3962400"/>
            <a:ext cx="4038600" cy="2198716"/>
          </a:xfrm>
        </p:spPr>
      </p:pic>
    </p:spTree>
    <p:extLst>
      <p:ext uri="{BB962C8B-B14F-4D97-AF65-F5344CB8AC3E}">
        <p14:creationId xmlns:p14="http://schemas.microsoft.com/office/powerpoint/2010/main" val="3733345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Similarities in </a:t>
            </a:r>
            <a:r>
              <a:rPr lang="en-US" dirty="0" err="1" smtClean="0"/>
              <a:t>microplankton</a:t>
            </a:r>
            <a:r>
              <a:rPr lang="en-US" dirty="0" smtClean="0"/>
              <a:t> communities remained in September</a:t>
            </a:r>
            <a:endParaRPr lang="en-US" dirty="0"/>
          </a:p>
        </p:txBody>
      </p:sp>
      <p:pic>
        <p:nvPicPr>
          <p:cNvPr id="16" name="Content Placeholder 15" descr="CTD051fadb.jpg"/>
          <p:cNvPicPr>
            <a:picLocks noGrp="1" noChangeAspect="1"/>
          </p:cNvPicPr>
          <p:nvPr>
            <p:ph sz="half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63" r="-47963"/>
          <a:stretch>
            <a:fillRect/>
          </a:stretch>
        </p:blipFill>
        <p:spPr>
          <a:xfrm>
            <a:off x="1443575" y="3962400"/>
            <a:ext cx="4038600" cy="2198716"/>
          </a:xfrm>
        </p:spPr>
      </p:pic>
      <p:pic>
        <p:nvPicPr>
          <p:cNvPr id="12" name="Picture 2" descr="C:\Documents and Settings\Stoecker\My Documents\Hypoxia Project 2010\Phytoplankton Identification\Phytoblankton Biomass\September 2010\North\Cast 51 September 2010.JPG"/>
          <p:cNvPicPr>
            <a:picLocks noGrp="1" noChangeAspect="1" noChangeArrowheads="1"/>
          </p:cNvPicPr>
          <p:nvPr>
            <p:ph sz="half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69" r="-21169"/>
          <a:stretch>
            <a:fillRect/>
          </a:stretch>
        </p:blipFill>
        <p:spPr bwMode="auto">
          <a:xfrm>
            <a:off x="4648200" y="3962400"/>
            <a:ext cx="4038600" cy="2198716"/>
          </a:xfrm>
          <a:prstGeom prst="rect">
            <a:avLst/>
          </a:prstGeom>
          <a:noFill/>
        </p:spPr>
      </p:pic>
      <p:pic>
        <p:nvPicPr>
          <p:cNvPr id="15" name="Content Placeholder 14" descr="CTD006fadb.jpg"/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963" r="-47963"/>
          <a:stretch>
            <a:fillRect/>
          </a:stretch>
        </p:blipFill>
        <p:spPr>
          <a:xfrm>
            <a:off x="1443575" y="1600201"/>
            <a:ext cx="4038600" cy="2198716"/>
          </a:xfrm>
        </p:spPr>
      </p:pic>
      <p:pic>
        <p:nvPicPr>
          <p:cNvPr id="14" name="Picture 2" descr="C:\Documents and Settings\Stoecker\My Documents\Hypoxia Project 2010\Phytoplankton Identification\Phytoblankton Biomass\September 2010\South\Cast 6 September 2010 So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169" r="-21169"/>
          <a:stretch>
            <a:fillRect/>
          </a:stretch>
        </p:blipFill>
        <p:spPr bwMode="auto">
          <a:xfrm>
            <a:off x="4648200" y="1600201"/>
            <a:ext cx="4038600" cy="21987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" y="2514893"/>
            <a:ext cx="121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Normoxic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4877092"/>
            <a:ext cx="121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Hypoxic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1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OPC data show patchy </a:t>
            </a:r>
            <a:r>
              <a:rPr lang="en-US" sz="2800" dirty="0"/>
              <a:t>size-specific </a:t>
            </a:r>
            <a:r>
              <a:rPr lang="en-US" sz="2800" dirty="0" smtClean="0"/>
              <a:t>zooplankton </a:t>
            </a:r>
            <a:r>
              <a:rPr lang="en-US" sz="2800" dirty="0"/>
              <a:t>distribution </a:t>
            </a:r>
            <a:r>
              <a:rPr lang="en-US" sz="2800" dirty="0" smtClean="0"/>
              <a:t>and zooplankton presence in hypoxia</a:t>
            </a:r>
            <a:endParaRPr lang="en-US" sz="2800" dirty="0"/>
          </a:p>
        </p:txBody>
      </p:sp>
      <p:pic>
        <p:nvPicPr>
          <p:cNvPr id="6" name="Content Placeholder 5" descr="SF merge 6 panel plot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14" r="-10314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i="1" dirty="0" err="1" smtClean="0"/>
              <a:t>Acartia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tonsa</a:t>
            </a:r>
            <a:r>
              <a:rPr lang="en-US" sz="3200" dirty="0" smtClean="0"/>
              <a:t> female abundance is centered on the oxycline, with some in the hypoxic zone</a:t>
            </a:r>
            <a:endParaRPr lang="en-US" sz="3200" dirty="0"/>
          </a:p>
        </p:txBody>
      </p:sp>
      <p:pic>
        <p:nvPicPr>
          <p:cNvPr id="6" name="Content Placeholder 5" descr="MOC CTD contour scatter W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595" r="-215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135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cruises in 2011</a:t>
            </a:r>
          </a:p>
          <a:p>
            <a:r>
              <a:rPr lang="en-US" dirty="0" smtClean="0"/>
              <a:t>Fish and Gelatinous Zooplankton gut contents</a:t>
            </a:r>
          </a:p>
          <a:p>
            <a:r>
              <a:rPr lang="en-US" dirty="0" smtClean="0"/>
              <a:t>Egg and post-embryonic mortality</a:t>
            </a:r>
          </a:p>
          <a:p>
            <a:r>
              <a:rPr lang="en-US" dirty="0" smtClean="0"/>
              <a:t>Curricular materials based on our findings</a:t>
            </a:r>
          </a:p>
          <a:p>
            <a:pPr lvl="1"/>
            <a:r>
              <a:rPr lang="en-US" dirty="0" smtClean="0"/>
              <a:t>COSEE Coastal Trends, Laura Murray and Deidre Gibson</a:t>
            </a:r>
          </a:p>
          <a:p>
            <a:r>
              <a:rPr lang="en-US" dirty="0" smtClean="0"/>
              <a:t>Comparison with other </a:t>
            </a:r>
            <a:r>
              <a:rPr lang="en-US" smtClean="0"/>
              <a:t>hypoxic systems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13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3200" dirty="0"/>
              <a:t>Why is there a </a:t>
            </a:r>
            <a:r>
              <a:rPr lang="en-US" sz="32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blue hole </a:t>
            </a:r>
            <a:r>
              <a:rPr lang="en-US" sz="3200" dirty="0"/>
              <a:t>of zooplankton in the middle of Chesapeake Bay</a:t>
            </a:r>
            <a:r>
              <a:rPr lang="en-US" sz="3200" dirty="0" smtClean="0"/>
              <a:t>? Hypoxia?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28600" y="1435100"/>
            <a:ext cx="2819400" cy="46910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228600" indent="-228600"/>
            <a:r>
              <a:rPr lang="en-US" sz="1800" dirty="0" smtClean="0"/>
              <a:t>Predation?</a:t>
            </a:r>
          </a:p>
          <a:p>
            <a:pPr marL="628650" lvl="1" indent="-228600"/>
            <a:r>
              <a:rPr lang="en-US" sz="1800" dirty="0" smtClean="0"/>
              <a:t>Fish, Jellies</a:t>
            </a:r>
          </a:p>
          <a:p>
            <a:pPr marL="228600" indent="-228600"/>
            <a:r>
              <a:rPr lang="en-US" sz="1800" dirty="0" smtClean="0"/>
              <a:t>Food limitation?</a:t>
            </a:r>
          </a:p>
          <a:p>
            <a:pPr marL="628650" lvl="1" indent="-228600"/>
            <a:r>
              <a:rPr lang="en-US" sz="1800" dirty="0" err="1" smtClean="0"/>
              <a:t>Phyto</a:t>
            </a:r>
            <a:r>
              <a:rPr lang="en-US" sz="1800" dirty="0" smtClean="0"/>
              <a:t>- </a:t>
            </a:r>
            <a:r>
              <a:rPr lang="en-US" sz="1800" dirty="0"/>
              <a:t>and </a:t>
            </a:r>
            <a:r>
              <a:rPr lang="en-US" sz="1800" dirty="0" err="1"/>
              <a:t>microzoo</a:t>
            </a:r>
            <a:r>
              <a:rPr lang="en-US" sz="1800" dirty="0"/>
              <a:t>- plankton</a:t>
            </a:r>
          </a:p>
          <a:p>
            <a:pPr marL="228600" indent="-228600"/>
            <a:r>
              <a:rPr lang="en-US" sz="1800" dirty="0" smtClean="0"/>
              <a:t>Hypoxia?</a:t>
            </a:r>
          </a:p>
          <a:p>
            <a:pPr marL="628650" lvl="1" indent="-228600"/>
            <a:r>
              <a:rPr lang="en-US" sz="1800" dirty="0" smtClean="0"/>
              <a:t>Direct effect: mortality</a:t>
            </a:r>
          </a:p>
          <a:p>
            <a:pPr marL="628650" lvl="1" indent="-228600"/>
            <a:r>
              <a:rPr lang="en-US" sz="1800" dirty="0" smtClean="0"/>
              <a:t>Indirect effects: trophic interaction or physiological stress</a:t>
            </a:r>
          </a:p>
        </p:txBody>
      </p:sp>
      <p:pic>
        <p:nvPicPr>
          <p:cNvPr id="9" name="Content Placeholder 22" descr="Ches hypox zoop maps.pn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688" y="1447800"/>
            <a:ext cx="5675312" cy="4495800"/>
          </a:xfr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6934200" y="65810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Adapted from Roman et al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69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IBM models can help us understand controls on populations</a:t>
            </a:r>
            <a:endParaRPr lang="en-US" dirty="0"/>
          </a:p>
        </p:txBody>
      </p:sp>
      <p:pic>
        <p:nvPicPr>
          <p:cNvPr id="7" name="Content Placeholder 6" descr="Station RE v1 compare W.pn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373" b="-32373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70866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D Elliott, unpublished</a:t>
            </a:r>
            <a:endParaRPr lang="en-US" sz="1200" dirty="0"/>
          </a:p>
        </p:txBody>
      </p:sp>
      <p:pic>
        <p:nvPicPr>
          <p:cNvPr id="6" name="Content Placeholder 5" descr="Station WE v1 compare W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242" b="-322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610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understand hypoxia’s effects we need to account for other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Prey field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Quantity</a:t>
            </a:r>
          </a:p>
          <a:p>
            <a:r>
              <a:rPr lang="en-US" dirty="0" smtClean="0"/>
              <a:t>Predation</a:t>
            </a:r>
          </a:p>
          <a:p>
            <a:pPr lvl="1"/>
            <a:r>
              <a:rPr lang="en-US" dirty="0" smtClean="0"/>
              <a:t>Gelatinous zooplankton</a:t>
            </a:r>
          </a:p>
          <a:p>
            <a:pPr lvl="1"/>
            <a:r>
              <a:rPr lang="en-US" dirty="0" smtClean="0"/>
              <a:t>Fish</a:t>
            </a:r>
          </a:p>
          <a:p>
            <a:r>
              <a:rPr lang="en-US" dirty="0" smtClean="0"/>
              <a:t>Non-consumptive mortality</a:t>
            </a:r>
          </a:p>
          <a:p>
            <a:r>
              <a:rPr lang="en-US" strike="sngStrike" dirty="0" smtClean="0"/>
              <a:t>Advection</a:t>
            </a:r>
            <a:endParaRPr lang="en-US" strike="sngStrike" dirty="0"/>
          </a:p>
        </p:txBody>
      </p:sp>
      <p:pic>
        <p:nvPicPr>
          <p:cNvPr id="6" name="Content Placeholder 3" descr="July 96 Norm Dev Zoop contourf.pn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72" r="-1027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934200" y="65810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Adapted from Roman et al 2005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583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Our goals are to …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… develop a </a:t>
            </a:r>
            <a:r>
              <a:rPr lang="en-US" b="1" u="sng" dirty="0" smtClean="0"/>
              <a:t>mechanistic understanding</a:t>
            </a:r>
            <a:r>
              <a:rPr lang="en-US" dirty="0" smtClean="0"/>
              <a:t> of how the </a:t>
            </a:r>
            <a:r>
              <a:rPr lang="en-US" b="1" u="sng" dirty="0" smtClean="0"/>
              <a:t>behavior and fitness of copepods</a:t>
            </a:r>
            <a:r>
              <a:rPr lang="en-US" b="1" dirty="0" smtClean="0"/>
              <a:t> </a:t>
            </a:r>
            <a:r>
              <a:rPr lang="en-US" dirty="0" smtClean="0"/>
              <a:t>is influenced by hypoxia </a:t>
            </a:r>
            <a:r>
              <a:rPr lang="en-US" i="1" dirty="0" smtClean="0"/>
              <a:t>in the field.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 understand how these effects are expressed in </a:t>
            </a:r>
            <a:r>
              <a:rPr lang="en-US" b="1" u="sng" dirty="0" smtClean="0"/>
              <a:t>population abundance, distribution and trophic dynamics</a:t>
            </a:r>
            <a:r>
              <a:rPr lang="en-US" i="1" dirty="0" smtClean="0"/>
              <a:t> in the field.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4000" i="1" dirty="0"/>
              <a:t>Low-oxygen bottom waters…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i="1" dirty="0" smtClean="0"/>
              <a:t>…exercise </a:t>
            </a:r>
            <a:r>
              <a:rPr lang="en-US" sz="3600" i="1" dirty="0"/>
              <a:t>control over the vertical distribution and migration behavior of copepods</a:t>
            </a:r>
            <a:r>
              <a:rPr lang="en-US" sz="3600" dirty="0"/>
              <a:t>. 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…</a:t>
            </a:r>
            <a:r>
              <a:rPr lang="en-US" sz="3600" i="1" dirty="0" smtClean="0"/>
              <a:t>reduce </a:t>
            </a:r>
            <a:r>
              <a:rPr lang="en-US" sz="3600" i="1" dirty="0"/>
              <a:t>the fitness of copepods.</a:t>
            </a:r>
            <a:r>
              <a:rPr lang="en-US" sz="3600" dirty="0"/>
              <a:t> 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…</a:t>
            </a:r>
            <a:r>
              <a:rPr lang="en-US" sz="3600" i="1" dirty="0"/>
              <a:t>increase mortality rate by directly killing copepods and their eggs.</a:t>
            </a:r>
            <a:r>
              <a:rPr lang="en-US" sz="3600" dirty="0"/>
              <a:t> </a:t>
            </a:r>
          </a:p>
          <a:p>
            <a:pPr>
              <a:buNone/>
            </a:pP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279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Zooplankton vertical migration is truncated in hypoxic conditions</a:t>
            </a:r>
            <a:endParaRPr lang="en-US" dirty="0"/>
          </a:p>
        </p:txBody>
      </p:sp>
      <p:pic>
        <p:nvPicPr>
          <p:cNvPr id="6" name="Content Placeholder 5" descr="TIES BOXPLOT DAY NIGHT W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405" r="-40405"/>
          <a:stretch>
            <a:fillRect/>
          </a:stretch>
        </p:blipFill>
        <p:spPr/>
      </p:pic>
      <p:cxnSp>
        <p:nvCxnSpPr>
          <p:cNvPr id="8" name="Straight Connector 7"/>
          <p:cNvCxnSpPr/>
          <p:nvPr/>
        </p:nvCxnSpPr>
        <p:spPr>
          <a:xfrm>
            <a:off x="2992027" y="2955061"/>
            <a:ext cx="384689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94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Survival and egg hatching success is affected by low DO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4223" y="1600200"/>
            <a:ext cx="36445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825" y="1600200"/>
            <a:ext cx="332334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866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Roman et al 1993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5024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" charset="0"/>
                <a:cs typeface="Arial" charset="0"/>
              </a:rPr>
              <a:t>Hypoxia slows the development of copepod </a:t>
            </a:r>
            <a:r>
              <a:rPr lang="en-US" sz="3600" dirty="0" smtClean="0">
                <a:latin typeface="Arial" charset="0"/>
                <a:cs typeface="Arial" charset="0"/>
              </a:rPr>
              <a:t>eggs, but does not kill them</a:t>
            </a:r>
            <a:endParaRPr lang="en-US" sz="3600" dirty="0">
              <a:latin typeface="Arial" charset="0"/>
              <a:cs typeface="Arial" charset="0"/>
            </a:endParaRPr>
          </a:p>
        </p:txBody>
      </p:sp>
      <p:graphicFrame>
        <p:nvGraphicFramePr>
          <p:cNvPr id="10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9052039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166386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5-Point Star 6"/>
          <p:cNvSpPr/>
          <p:nvPr/>
        </p:nvSpPr>
        <p:spPr>
          <a:xfrm>
            <a:off x="2651564" y="5919859"/>
            <a:ext cx="177457" cy="177457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138196" y="5919859"/>
            <a:ext cx="177457" cy="177457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164552" y="5919859"/>
            <a:ext cx="177457" cy="177457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65810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Marsha-Gail Davis, unpublished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675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Development </a:t>
            </a:r>
            <a:r>
              <a:rPr lang="en-US" dirty="0" smtClean="0"/>
              <a:t>time is depressed by hypoxia, and is sex specific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1711288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381200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86600" y="6581001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D Elliott, unpublished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907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Background</Template>
  <TotalTime>2111</TotalTime>
  <Words>462</Words>
  <Application>Microsoft Macintosh PowerPoint</Application>
  <PresentationFormat>On-screen Show (4:3)</PresentationFormat>
  <Paragraphs>77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 Background</vt:lpstr>
      <vt:lpstr> Differentiating the effects of  hypoxia on copepods  from food web effects  in Chesapeake Bay</vt:lpstr>
      <vt:lpstr>Why is there a blue hole of zooplankton in the middle of Chesapeake Bay? Hypoxia?</vt:lpstr>
      <vt:lpstr>To understand hypoxia’s effects we need to account for other factors</vt:lpstr>
      <vt:lpstr>Our goals are to …</vt:lpstr>
      <vt:lpstr>Low-oxygen bottom waters…</vt:lpstr>
      <vt:lpstr>Zooplankton vertical migration is truncated in hypoxic conditions</vt:lpstr>
      <vt:lpstr>Survival and egg hatching success is affected by low DO</vt:lpstr>
      <vt:lpstr>Hypoxia slows the development of copepod eggs, but does not kill them</vt:lpstr>
      <vt:lpstr>Development time is depressed by hypoxia, and is sex specific</vt:lpstr>
      <vt:lpstr>How do these lab findings translate to the field?</vt:lpstr>
      <vt:lpstr>Preliminary hydrographic results show the development of hypoxia in late May. </vt:lpstr>
      <vt:lpstr>Preliminary hydrographic results show well developed hypoxia in August. </vt:lpstr>
      <vt:lpstr>Preliminary hydrographic results show hypoxia breaking up in late September. </vt:lpstr>
      <vt:lpstr>Biomass and microplankton composition differed in May 2010</vt:lpstr>
      <vt:lpstr>Microplankton communities were similar in August 2010</vt:lpstr>
      <vt:lpstr>Similarities in microplankton communities remained in September</vt:lpstr>
      <vt:lpstr>OPC data show patchy size-specific zooplankton distribution and zooplankton presence in hypoxia</vt:lpstr>
      <vt:lpstr>Acartia tonsa female abundance is centered on the oxycline, with some in the hypoxic zone</vt:lpstr>
      <vt:lpstr>To be continued</vt:lpstr>
      <vt:lpstr>IBM models can help us understand controls on populations</vt:lpstr>
    </vt:vector>
  </TitlesOfParts>
  <Manager/>
  <Company>University of Washington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Hypoxia in Marine Ecosystems: Implications for Neritic Copepods</dc:title>
  <dc:subject/>
  <dc:creator>James Pierson</dc:creator>
  <cp:keywords/>
  <dc:description/>
  <cp:lastModifiedBy>James Pierson</cp:lastModifiedBy>
  <cp:revision>78</cp:revision>
  <dcterms:created xsi:type="dcterms:W3CDTF">2010-03-19T01:57:16Z</dcterms:created>
  <dcterms:modified xsi:type="dcterms:W3CDTF">2011-02-17T13:05:45Z</dcterms:modified>
  <cp:category/>
</cp:coreProperties>
</file>